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10" r:id="rId2"/>
    <p:sldMasterId id="2147483733" r:id="rId3"/>
    <p:sldMasterId id="214748372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5" r:id="rId7"/>
    <p:sldId id="266" r:id="rId8"/>
    <p:sldId id="278" r:id="rId9"/>
    <p:sldId id="279" r:id="rId10"/>
    <p:sldId id="267" r:id="rId11"/>
    <p:sldId id="293" r:id="rId12"/>
    <p:sldId id="294" r:id="rId13"/>
    <p:sldId id="295" r:id="rId14"/>
    <p:sldId id="296" r:id="rId15"/>
    <p:sldId id="297" r:id="rId16"/>
    <p:sldId id="303" r:id="rId17"/>
    <p:sldId id="298" r:id="rId18"/>
    <p:sldId id="291" r:id="rId19"/>
    <p:sldId id="268" r:id="rId20"/>
    <p:sldId id="289" r:id="rId21"/>
    <p:sldId id="269" r:id="rId22"/>
    <p:sldId id="277" r:id="rId23"/>
    <p:sldId id="304" r:id="rId24"/>
    <p:sldId id="302" r:id="rId25"/>
    <p:sldId id="276" r:id="rId26"/>
  </p:sldIdLst>
  <p:sldSz cx="6858000" cy="9144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en Lutz" initials="" lastIdx="2" clrIdx="0"/>
  <p:cmAuthor id="1" name="Erin Ramsden" initials="" lastIdx="3" clrIdx="1"/>
  <p:cmAuthor id="2" name="Karine Shamlian" initials="" lastIdx="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105F9E"/>
    <a:srgbClr val="650000"/>
    <a:srgbClr val="EEA420"/>
    <a:srgbClr val="00652A"/>
    <a:srgbClr val="4BACC6"/>
    <a:srgbClr val="E43F4D"/>
    <a:srgbClr val="F0C424"/>
    <a:srgbClr val="45C1A4"/>
    <a:srgbClr val="0E7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0" autoAdjust="0"/>
    <p:restoredTop sz="77630" autoAdjust="0"/>
  </p:normalViewPr>
  <p:slideViewPr>
    <p:cSldViewPr snapToGrid="0">
      <p:cViewPr varScale="1">
        <p:scale>
          <a:sx n="64" d="100"/>
          <a:sy n="64" d="100"/>
        </p:scale>
        <p:origin x="1710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9892-E97A-4BE7-BA53-F8BEA1C4BD4D}" type="datetimeFigureOut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3/30/2017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20532-7156-49D8-A598-F0D1F5149ACF}" type="slidenum">
              <a:rPr 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‹#›</a:t>
            </a:fld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5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6EEEC6D6-84E9-2A45-AAD0-C6F678D04CC5}" type="datetimeFigureOut">
              <a:rPr lang="en-US" smtClean="0"/>
              <a:pPr>
                <a:defRPr/>
              </a:pPr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Arial Unicode MS" panose="020B0604020202020204" pitchFamily="34" charset="-128"/>
                <a:cs typeface="Arial" charset="0"/>
              </a:defRPr>
            </a:lvl1pPr>
          </a:lstStyle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anose="020B060402020202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01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1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6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3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8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7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88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7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EB148-ED04-4947-A9B6-19109EE1FB8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5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379" y="2129374"/>
            <a:ext cx="6172200" cy="60769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51"/>
            </a:lvl1pPr>
            <a:lvl2pPr marL="557170" indent="-214297">
              <a:buFont typeface="Arial" panose="020B0604020202020204" pitchFamily="34" charset="0"/>
              <a:buChar char="•"/>
              <a:defRPr sz="1800"/>
            </a:lvl2pPr>
            <a:lvl3pPr marL="857185" indent="-171438">
              <a:buFont typeface="Wingdings" panose="05000000000000000000" pitchFamily="2" charset="2"/>
              <a:buChar char="§"/>
              <a:defRPr sz="15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4080" y="528315"/>
            <a:ext cx="4579224" cy="90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cap="all" baseline="0"/>
            </a:lvl1pPr>
          </a:lstStyle>
          <a:p>
            <a:pPr lvl="0"/>
            <a:r>
              <a:rPr lang="en-US" dirty="0" smtClean="0"/>
              <a:t>ENTER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29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341960" y="1727271"/>
            <a:ext cx="4143626" cy="975783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2344342" y="2934784"/>
            <a:ext cx="4141244" cy="5284307"/>
          </a:xfrm>
          <a:prstGeom prst="rect">
            <a:avLst/>
          </a:prstGeom>
          <a:noFill/>
          <a:ln w="9525">
            <a:solidFill>
              <a:srgbClr val="105F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 flipV="1">
            <a:off x="617935" y="2201399"/>
            <a:ext cx="1627584" cy="2116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628651" y="5263785"/>
            <a:ext cx="1633538" cy="4233"/>
          </a:xfrm>
          <a:prstGeom prst="line">
            <a:avLst/>
          </a:prstGeom>
          <a:ln w="12700">
            <a:solidFill>
              <a:srgbClr val="105F9E"/>
            </a:solidFill>
            <a:head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38890" y="1672676"/>
            <a:ext cx="1518047" cy="474133"/>
          </a:xfrm>
          <a:prstGeom prst="rect">
            <a:avLst/>
          </a:prstGeom>
        </p:spPr>
        <p:txBody>
          <a:bodyPr/>
          <a:lstStyle>
            <a:lvl1pPr marL="0" indent="0" algn="ctr" defTabSz="485739" rtl="0" eaLnBrk="1" fontAlgn="base" hangingPunct="1">
              <a:lnSpc>
                <a:spcPct val="120000"/>
              </a:lnSpc>
              <a:spcBef>
                <a:spcPts val="1275"/>
              </a:spcBef>
              <a:spcAft>
                <a:spcPct val="0"/>
              </a:spcAft>
              <a:buNone/>
              <a:defRPr lang="en-US" sz="1351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72707" y="4753255"/>
            <a:ext cx="1518047" cy="474133"/>
          </a:xfrm>
          <a:prstGeom prst="rect">
            <a:avLst/>
          </a:prstGeom>
        </p:spPr>
        <p:txBody>
          <a:bodyPr/>
          <a:lstStyle>
            <a:lvl1pPr marL="0" indent="0" algn="ctr" defTabSz="485739" rtl="0" eaLnBrk="1" fontAlgn="base" hangingPunct="1">
              <a:lnSpc>
                <a:spcPct val="120000"/>
              </a:lnSpc>
              <a:spcBef>
                <a:spcPts val="1275"/>
              </a:spcBef>
              <a:spcAft>
                <a:spcPct val="0"/>
              </a:spcAft>
              <a:buNone/>
              <a:defRPr lang="en-US" sz="1351" b="1" kern="1200" cap="all" baseline="0" dirty="0" smtClean="0">
                <a:solidFill>
                  <a:srgbClr val="105F9E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2465789" y="1947337"/>
            <a:ext cx="3914775" cy="618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1"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2497934" y="3130558"/>
            <a:ext cx="3868341" cy="49127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351">
                <a:latin typeface="Calibri Light" panose="020F0302020204030204" pitchFamily="34" charset="0"/>
              </a:defRPr>
            </a:lvl1pPr>
            <a:lvl2pPr marL="557170" indent="-214297">
              <a:buFont typeface="Arial" panose="020B0604020202020204" pitchFamily="34" charset="0"/>
              <a:buChar char="•"/>
              <a:defRPr sz="1351">
                <a:latin typeface="Calibri Light" panose="020F0302020204030204" pitchFamily="34" charset="0"/>
              </a:defRPr>
            </a:lvl2pPr>
            <a:lvl3pPr>
              <a:defRPr sz="1351">
                <a:latin typeface="Calibri Light" panose="020F0302020204030204" pitchFamily="34" charset="0"/>
              </a:defRPr>
            </a:lvl3pPr>
            <a:lvl4pPr>
              <a:defRPr sz="1351">
                <a:latin typeface="Calibri Light" panose="020F0302020204030204" pitchFamily="34" charset="0"/>
              </a:defRPr>
            </a:lvl4pPr>
            <a:lvl5pPr>
              <a:defRPr sz="1351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74081" y="528315"/>
            <a:ext cx="4591048" cy="90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cap="all" baseline="0"/>
            </a:lvl1pPr>
          </a:lstStyle>
          <a:p>
            <a:pPr lvl="0"/>
            <a:r>
              <a:rPr lang="en-US" dirty="0" smtClean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92928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667000"/>
            <a:ext cx="6858000" cy="2159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3600" baseline="0">
                <a:solidFill>
                  <a:srgbClr val="656565"/>
                </a:solidFill>
                <a:latin typeface="+mj-lt"/>
              </a:defRPr>
            </a:lvl1pPr>
            <a:lvl2pPr marL="342875" indent="0" algn="ctr">
              <a:buFontTx/>
              <a:buNone/>
              <a:defRPr sz="3600">
                <a:latin typeface="+mj-lt"/>
              </a:defRPr>
            </a:lvl2pPr>
            <a:lvl3pPr marL="685750" indent="0" algn="ctr">
              <a:buFontTx/>
              <a:buNone/>
              <a:defRPr sz="3600">
                <a:latin typeface="+mj-lt"/>
              </a:defRPr>
            </a:lvl3pPr>
            <a:lvl4pPr marL="1028624" indent="0" algn="ctr">
              <a:buFontTx/>
              <a:buNone/>
              <a:defRPr sz="3600">
                <a:latin typeface="+mj-lt"/>
              </a:defRPr>
            </a:lvl4pPr>
            <a:lvl5pPr marL="1371498" indent="0" algn="ctr">
              <a:buFontTx/>
              <a:buNone/>
              <a:defRPr sz="3600">
                <a:latin typeface="+mj-lt"/>
              </a:defRPr>
            </a:lvl5pPr>
          </a:lstStyle>
          <a:p>
            <a:pPr lvl="0"/>
            <a:r>
              <a:rPr lang="en-US" dirty="0" smtClean="0"/>
              <a:t>Click to enter program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181600"/>
            <a:ext cx="6858000" cy="101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1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342875" indent="0" algn="ctr">
              <a:spcBef>
                <a:spcPts val="0"/>
              </a:spcBef>
              <a:buFontTx/>
              <a:buNone/>
              <a:defRPr sz="2100">
                <a:solidFill>
                  <a:srgbClr val="656565"/>
                </a:solidFill>
                <a:latin typeface="Calibri Light" panose="020F0302020204030204" pitchFamily="34" charset="0"/>
              </a:defRPr>
            </a:lvl2pPr>
            <a:lvl3pPr marL="685750" indent="0" algn="ctr">
              <a:spcBef>
                <a:spcPts val="0"/>
              </a:spcBef>
              <a:buFontTx/>
              <a:buNone/>
              <a:defRPr sz="2100">
                <a:solidFill>
                  <a:srgbClr val="656565"/>
                </a:solidFill>
                <a:latin typeface="Calibri Light" panose="020F0302020204030204" pitchFamily="34" charset="0"/>
              </a:defRPr>
            </a:lvl3pPr>
            <a:lvl4pPr marL="1028624" indent="0" algn="ctr">
              <a:spcBef>
                <a:spcPts val="0"/>
              </a:spcBef>
              <a:buFontTx/>
              <a:buNone/>
              <a:defRPr sz="2100">
                <a:solidFill>
                  <a:srgbClr val="656565"/>
                </a:solidFill>
                <a:latin typeface="Calibri Light" panose="020F0302020204030204" pitchFamily="34" charset="0"/>
              </a:defRPr>
            </a:lvl4pPr>
            <a:lvl5pPr marL="1371498" indent="0" algn="ctr">
              <a:spcBef>
                <a:spcPts val="0"/>
              </a:spcBef>
              <a:buFontTx/>
              <a:buNone/>
              <a:defRPr sz="2100">
                <a:solidFill>
                  <a:srgbClr val="656565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enter presentation name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734300"/>
            <a:ext cx="6858000" cy="48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 baseline="0">
                <a:solidFill>
                  <a:srgbClr val="656565"/>
                </a:solidFill>
                <a:latin typeface="Calibri Light" panose="020F0302020204030204" pitchFamily="34" charset="0"/>
              </a:defRPr>
            </a:lvl1pPr>
            <a:lvl2pPr marL="342875" indent="0" algn="ctr">
              <a:buFontTx/>
              <a:buNone/>
              <a:defRPr sz="900">
                <a:latin typeface="Calibri Light" panose="020F0302020204030204" pitchFamily="34" charset="0"/>
              </a:defRPr>
            </a:lvl2pPr>
            <a:lvl3pPr marL="685750" indent="0" algn="ctr">
              <a:buFontTx/>
              <a:buNone/>
              <a:defRPr sz="900">
                <a:latin typeface="Calibri Light" panose="020F0302020204030204" pitchFamily="34" charset="0"/>
              </a:defRPr>
            </a:lvl3pPr>
            <a:lvl4pPr marL="1028624" indent="0" algn="ctr">
              <a:buFontTx/>
              <a:buNone/>
              <a:defRPr sz="900">
                <a:latin typeface="Calibri Light" panose="020F0302020204030204" pitchFamily="34" charset="0"/>
              </a:defRPr>
            </a:lvl4pPr>
            <a:lvl5pPr marL="1371498" indent="0" algn="ctr">
              <a:buFontTx/>
              <a:buNone/>
              <a:defRPr sz="9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add presenter’s name  and date of presentation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01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6"/>
            <a:ext cx="6858000" cy="846243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US" dirty="0" smtClean="0"/>
              <a:t>Click the picture icon to insert a topic-specific image.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297213"/>
            <a:ext cx="3192066" cy="2690648"/>
          </a:xfrm>
          <a:prstGeom prst="rect">
            <a:avLst/>
          </a:prstGeom>
          <a:solidFill>
            <a:srgbClr val="105F9E">
              <a:alpha val="50000"/>
            </a:srgbClr>
          </a:solidFill>
        </p:spPr>
        <p:txBody>
          <a:bodyPr anchor="ctr" anchorCtr="1"/>
          <a:lstStyle>
            <a:lvl1pPr marL="0" indent="0" algn="ctr">
              <a:buFontTx/>
              <a:buNone/>
              <a:defRPr sz="21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6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495163" y="2094116"/>
            <a:ext cx="2831306" cy="5814483"/>
            <a:chOff x="660215" y="1570583"/>
            <a:chExt cx="3775075" cy="4360862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60215" y="1570583"/>
              <a:ext cx="3760787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3390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19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4084" y="528322"/>
            <a:ext cx="4543751" cy="9221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cap="all" baseline="0"/>
            </a:lvl1pPr>
          </a:lstStyle>
          <a:p>
            <a:pPr lvl="0"/>
            <a:r>
              <a:rPr lang="en-US" dirty="0" smtClean="0"/>
              <a:t>ENTER TITLE TEXT</a:t>
            </a:r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93804" y="2138155"/>
            <a:ext cx="1795463" cy="68156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351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dirty="0" smtClean="0"/>
              <a:t>Enter text.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696516" y="3200406"/>
            <a:ext cx="1913334" cy="24172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1514902" y="5001358"/>
            <a:ext cx="1674878" cy="19370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67298" y="7282591"/>
            <a:ext cx="2677463" cy="639232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351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text.</a:t>
            </a:r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3669973" y="2094116"/>
            <a:ext cx="2831306" cy="5814483"/>
            <a:chOff x="4893296" y="1570583"/>
            <a:chExt cx="3775075" cy="436086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893296" y="1570583"/>
              <a:ext cx="3760787" cy="4360862"/>
            </a:xfrm>
            <a:prstGeom prst="rect">
              <a:avLst/>
            </a:prstGeom>
            <a:noFill/>
            <a:ln w="9525">
              <a:solidFill>
                <a:srgbClr val="105F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96471" y="5483770"/>
              <a:ext cx="3771900" cy="447675"/>
            </a:xfrm>
            <a:prstGeom prst="rect">
              <a:avLst/>
            </a:prstGeom>
            <a:solidFill>
              <a:srgbClr val="105F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32" name="Text Placeholder 2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168615" y="2138155"/>
            <a:ext cx="1795463" cy="681567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351" b="1">
                <a:solidFill>
                  <a:srgbClr val="105F9E"/>
                </a:solidFill>
              </a:defRPr>
            </a:lvl1pPr>
          </a:lstStyle>
          <a:p>
            <a:pPr lvl="0"/>
            <a:r>
              <a:rPr lang="en-US" dirty="0" smtClean="0"/>
              <a:t>Enter text.</a:t>
            </a:r>
            <a:endParaRPr lang="en-US" dirty="0"/>
          </a:p>
        </p:txBody>
      </p:sp>
      <p:sp>
        <p:nvSpPr>
          <p:cNvPr id="33" name="Picture Placeholder 24"/>
          <p:cNvSpPr>
            <a:spLocks noGrp="1"/>
          </p:cNvSpPr>
          <p:nvPr userDrawn="1">
            <p:ph type="pic" sz="quarter" idx="18"/>
          </p:nvPr>
        </p:nvSpPr>
        <p:spPr>
          <a:xfrm>
            <a:off x="3871327" y="3200406"/>
            <a:ext cx="1913334" cy="24172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24"/>
          <p:cNvSpPr>
            <a:spLocks noGrp="1"/>
          </p:cNvSpPr>
          <p:nvPr userDrawn="1">
            <p:ph type="pic" sz="quarter" idx="19"/>
          </p:nvPr>
        </p:nvSpPr>
        <p:spPr>
          <a:xfrm>
            <a:off x="4689712" y="5001358"/>
            <a:ext cx="1674878" cy="19370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741539" y="7272329"/>
            <a:ext cx="2677463" cy="639232"/>
          </a:xfrm>
          <a:prstGeom prst="rect">
            <a:avLst/>
          </a:prstGeom>
        </p:spPr>
        <p:txBody>
          <a:bodyPr anchor="ctr" anchorCtr="1"/>
          <a:lstStyle>
            <a:lvl1pPr marL="0" indent="0">
              <a:buFontTx/>
              <a:buNone/>
              <a:defRPr sz="1351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8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4082" y="528315"/>
            <a:ext cx="4626521" cy="90109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cap="all" baseline="0"/>
            </a:lvl1pPr>
          </a:lstStyle>
          <a:p>
            <a:pPr lvl="0"/>
            <a:r>
              <a:rPr lang="en-US" dirty="0" smtClean="0"/>
              <a:t>ENTER 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8761" y="2123095"/>
            <a:ext cx="6208164" cy="5801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8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etail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7435" y="2111175"/>
            <a:ext cx="4176090" cy="6076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06528" y="2821523"/>
            <a:ext cx="1995488" cy="271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4082" y="528322"/>
            <a:ext cx="4602872" cy="9221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cap="all" baseline="0"/>
            </a:lvl1pPr>
          </a:lstStyle>
          <a:p>
            <a:pPr lvl="0"/>
            <a:r>
              <a:rPr lang="en-US" dirty="0" smtClean="0"/>
              <a:t>ENTER TITLE TEXT</a:t>
            </a:r>
          </a:p>
        </p:txBody>
      </p:sp>
    </p:spTree>
    <p:extLst>
      <p:ext uri="{BB962C8B-B14F-4D97-AF65-F5344CB8AC3E}">
        <p14:creationId xmlns:p14="http://schemas.microsoft.com/office/powerpoint/2010/main" val="353539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4079" y="528322"/>
            <a:ext cx="4567400" cy="9221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cap="all" baseline="0"/>
            </a:lvl1pPr>
          </a:lstStyle>
          <a:p>
            <a:pPr lvl="0"/>
            <a:r>
              <a:rPr lang="en-US" dirty="0" smtClean="0"/>
              <a:t>BUSINESS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4725" y="2417323"/>
            <a:ext cx="3429000" cy="2039079"/>
          </a:xfrm>
          <a:prstGeom prst="rect">
            <a:avLst/>
          </a:prstGeom>
        </p:spPr>
        <p:txBody>
          <a:bodyPr/>
          <a:lstStyle>
            <a:lvl1pPr marL="342875" indent="-342875">
              <a:buFont typeface="Arial" panose="020B0604020202020204" pitchFamily="34" charset="0"/>
              <a:buChar char="•"/>
              <a:defRPr sz="1951" b="0" baseline="0"/>
            </a:lvl1pPr>
          </a:lstStyle>
          <a:p>
            <a:pPr lvl="0"/>
            <a:r>
              <a:rPr lang="en-US" dirty="0" smtClean="0"/>
              <a:t>Building Type, Program Type, Total Project Cost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54728" y="4572003"/>
            <a:ext cx="3429001" cy="1944412"/>
          </a:xfrm>
          <a:prstGeom prst="rect">
            <a:avLst/>
          </a:prstGeom>
        </p:spPr>
        <p:txBody>
          <a:bodyPr/>
          <a:lstStyle>
            <a:lvl1pPr marL="342875" indent="-342875">
              <a:buFont typeface="Arial" panose="020B0604020202020204" pitchFamily="34" charset="0"/>
              <a:buChar char="•"/>
              <a:defRPr sz="1951" b="1" baseline="0"/>
            </a:lvl1pPr>
          </a:lstStyle>
          <a:p>
            <a:pPr lvl="0"/>
            <a:r>
              <a:rPr lang="en-US" dirty="0" smtClean="0"/>
              <a:t>Incentives ($), Annual Savings ($), Payback Period (Years)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54725" y="6663566"/>
            <a:ext cx="3429000" cy="1429407"/>
          </a:xfrm>
          <a:prstGeom prst="rect">
            <a:avLst/>
          </a:prstGeom>
        </p:spPr>
        <p:txBody>
          <a:bodyPr/>
          <a:lstStyle>
            <a:lvl1pPr marL="342875" indent="-342875">
              <a:buFont typeface="Arial" panose="020B0604020202020204" pitchFamily="34" charset="0"/>
              <a:buChar char="•"/>
              <a:defRPr sz="1951" b="0" baseline="0"/>
            </a:lvl1pPr>
          </a:lstStyle>
          <a:p>
            <a:pPr lvl="0"/>
            <a:r>
              <a:rPr lang="en-US" dirty="0" smtClean="0"/>
              <a:t>Special project notes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000500" y="2128978"/>
            <a:ext cx="2857500" cy="43395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4198144" y="2501906"/>
            <a:ext cx="2659856" cy="36364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Picture of Business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5086351" y="5732817"/>
            <a:ext cx="1570640" cy="11619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 smtClean="0"/>
              <a:t>Business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0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33756" y="3371009"/>
            <a:ext cx="3510887" cy="7597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700" b="0" cap="none" spc="0" baseline="0">
                <a:latin typeface="+mn-lt"/>
              </a:defRPr>
            </a:lvl1pPr>
            <a:lvl2pPr marL="342875" indent="0">
              <a:buFontTx/>
              <a:buNone/>
              <a:defRPr/>
            </a:lvl2pPr>
            <a:lvl3pPr marL="685750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Website URL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570888" y="4393089"/>
            <a:ext cx="3510887" cy="7597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700" b="0" cap="all" spc="0" baseline="0">
                <a:latin typeface="+mn-lt"/>
              </a:defRPr>
            </a:lvl1pPr>
            <a:lvl2pPr marL="342875" indent="0">
              <a:buFontTx/>
              <a:buNone/>
              <a:defRPr/>
            </a:lvl2pPr>
            <a:lvl3pPr marL="685750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Program phone #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39519" y="5487953"/>
            <a:ext cx="4428718" cy="7597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cap="none" spc="0" baseline="0">
                <a:latin typeface="+mn-lt"/>
              </a:defRPr>
            </a:lvl1pPr>
            <a:lvl2pPr marL="342875" indent="0">
              <a:buFontTx/>
              <a:buNone/>
              <a:defRPr/>
            </a:lvl2pPr>
            <a:lvl3pPr marL="685750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cap="none" baseline="0" dirty="0" smtClean="0"/>
              <a:t>Program Newsletter URL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3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8473023"/>
            <a:ext cx="1667336" cy="6095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4969" y="8473023"/>
            <a:ext cx="1688306" cy="613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17085" y="8473023"/>
            <a:ext cx="1659731" cy="6095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74431" y="8473023"/>
            <a:ext cx="1885950" cy="61383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44064" y="8735485"/>
            <a:ext cx="6858001" cy="12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67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675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3379118" y="81280"/>
            <a:ext cx="3464325" cy="1056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H="1" flipV="1">
            <a:off x="4" y="1439333"/>
            <a:ext cx="1871663" cy="61384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359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76" r:id="rId2"/>
    <p:sldLayoutId id="214748374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8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5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2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49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557170" indent="-214297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1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857185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200061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15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15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885809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8473023"/>
            <a:ext cx="1667336" cy="6095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4969" y="8473023"/>
            <a:ext cx="1688306" cy="613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17085" y="8473023"/>
            <a:ext cx="1659731" cy="6095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74431" y="8473023"/>
            <a:ext cx="1885950" cy="61383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44064" y="8735485"/>
            <a:ext cx="6858001" cy="12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67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675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94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8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5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2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49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557170" indent="-214297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1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857185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200061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15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15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885809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8473023"/>
            <a:ext cx="1667336" cy="6095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4969" y="8473023"/>
            <a:ext cx="1688306" cy="613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17085" y="8473023"/>
            <a:ext cx="1659731" cy="6095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74431" y="8473023"/>
            <a:ext cx="1885950" cy="61383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44064" y="8735485"/>
            <a:ext cx="6858001" cy="12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67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675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4705597" y="150899"/>
            <a:ext cx="2023985" cy="11401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flipH="1" flipV="1">
            <a:off x="4" y="1439333"/>
            <a:ext cx="1871663" cy="61384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8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5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2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49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557170" indent="-214297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1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857185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200061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15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15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885809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 descr="bk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8473023"/>
            <a:ext cx="1667336" cy="60959"/>
          </a:xfrm>
          <a:prstGeom prst="rect">
            <a:avLst/>
          </a:prstGeom>
          <a:solidFill>
            <a:srgbClr val="0065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54969" y="8473023"/>
            <a:ext cx="1688306" cy="613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17085" y="8473023"/>
            <a:ext cx="1659731" cy="60959"/>
          </a:xfrm>
          <a:prstGeom prst="rect">
            <a:avLst/>
          </a:prstGeom>
          <a:solidFill>
            <a:srgbClr val="105F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74431" y="8473023"/>
            <a:ext cx="1885950" cy="61383"/>
          </a:xfrm>
          <a:prstGeom prst="rect">
            <a:avLst/>
          </a:prstGeom>
          <a:solidFill>
            <a:srgbClr val="EEA4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Shape 34"/>
          <p:cNvSpPr/>
          <p:nvPr/>
        </p:nvSpPr>
        <p:spPr>
          <a:xfrm>
            <a:off x="-144064" y="8735485"/>
            <a:ext cx="6858001" cy="12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6565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67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NJCleanEnergy.com</a:t>
            </a:r>
            <a:endParaRPr sz="675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23892"/>
          <a:stretch/>
        </p:blipFill>
        <p:spPr>
          <a:xfrm>
            <a:off x="2997202" y="150899"/>
            <a:ext cx="3732380" cy="1140120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0" y="2019875"/>
            <a:ext cx="6858000" cy="114641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smtClean="0"/>
              <a:t>For more information</a:t>
            </a:r>
            <a:endParaRPr lang="en-US" sz="2700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1187357" y="3371007"/>
            <a:ext cx="1207827" cy="723324"/>
          </a:xfrm>
          <a:prstGeom prst="rect">
            <a:avLst/>
          </a:prstGeom>
        </p:spPr>
        <p:txBody>
          <a:bodyPr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3600" b="1" i="0" kern="1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5F9E"/>
              </a:buClr>
              <a:buFontTx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smtClean="0"/>
              <a:t>Visit</a:t>
            </a:r>
            <a:endParaRPr lang="en-US" sz="2700" dirty="0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155469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>
              <a:lumMod val="65000"/>
              <a:lumOff val="35000"/>
            </a:schemeClr>
          </a:solidFill>
          <a:latin typeface="+mj-lt"/>
          <a:ea typeface="Arial Unicode MS" panose="020B0604020202020204" pitchFamily="34" charset="-128"/>
          <a:cs typeface="Arial Unicode MS" panose="020B060402020202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3428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5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2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498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1pPr>
      <a:lvl2pPr marL="557170" indent="-214297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Wingdings" charset="2"/>
        <a:buChar char="§"/>
        <a:defRPr sz="21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2pPr>
      <a:lvl3pPr marL="857185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3pPr>
      <a:lvl4pPr marL="1200061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–"/>
        <a:defRPr sz="15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lr>
          <a:srgbClr val="105F9E"/>
        </a:buClr>
        <a:buFont typeface="Arial" charset="0"/>
        <a:buChar char="»"/>
        <a:defRPr sz="15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885809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0" y="5345593"/>
            <a:ext cx="6858000" cy="1016000"/>
          </a:xfrm>
        </p:spPr>
        <p:txBody>
          <a:bodyPr/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New Jersey 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Clean Energy Learning Center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0" y="7376695"/>
            <a:ext cx="6858000" cy="482600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Deane </a:t>
            </a:r>
            <a:r>
              <a:rPr lang="en-US" sz="1600" dirty="0" smtClean="0">
                <a:solidFill>
                  <a:schemeClr val="tx1"/>
                </a:solidFill>
              </a:rPr>
              <a:t>Evans, Executive </a:t>
            </a:r>
            <a:r>
              <a:rPr lang="en-US" sz="1600" dirty="0">
                <a:solidFill>
                  <a:schemeClr val="tx1"/>
                </a:solidFill>
              </a:rPr>
              <a:t>Director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The Center for Building Knowledge at NJIT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46" y="2343384"/>
            <a:ext cx="2605917" cy="3002208"/>
          </a:xfrm>
          <a:prstGeom prst="rect">
            <a:avLst/>
          </a:prstGeom>
        </p:spPr>
      </p:pic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0" y="6175501"/>
            <a:ext cx="6858000" cy="1016000"/>
          </a:xfrm>
        </p:spPr>
        <p:txBody>
          <a:bodyPr/>
          <a:lstStyle/>
          <a:p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http://njcelc.com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Online Course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Course Landing Page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251"/>
            <a:ext cx="6858000" cy="5171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74561" y="7387113"/>
            <a:ext cx="5903091" cy="48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800" b="1" i="1" dirty="0" smtClean="0">
                <a:solidFill>
                  <a:schemeClr val="accent1"/>
                </a:solidFill>
              </a:rPr>
              <a:t>Use the Landing Page to access all of the activities within a Course, including video tutorials, lessons, and assessments</a:t>
            </a:r>
            <a:endParaRPr lang="en-US" sz="1800" b="1" i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3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Online Course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Course Landing Page and ‘How To’ Video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251"/>
            <a:ext cx="6858000" cy="5171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533400" y="3906521"/>
            <a:ext cx="1066800" cy="1981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104645"/>
            <a:ext cx="1513840" cy="421683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0200" y="3906525"/>
            <a:ext cx="4836160" cy="14298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t="531" r="500" b="470"/>
          <a:stretch/>
        </p:blipFill>
        <p:spPr>
          <a:xfrm>
            <a:off x="2047240" y="5336382"/>
            <a:ext cx="4389120" cy="2985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9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Online Course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Course Landing Page and Video Player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251"/>
            <a:ext cx="6858000" cy="5171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122" r="9964" b="492"/>
          <a:stretch/>
        </p:blipFill>
        <p:spPr>
          <a:xfrm>
            <a:off x="2047240" y="5710355"/>
            <a:ext cx="4155440" cy="261112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510540" y="4579621"/>
            <a:ext cx="948691" cy="20574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785361"/>
            <a:ext cx="1513840" cy="35361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59229" y="4579621"/>
            <a:ext cx="4743451" cy="11307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459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Online Course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Course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Video Player and Content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122" r="9964" b="492"/>
          <a:stretch/>
        </p:blipFill>
        <p:spPr>
          <a:xfrm>
            <a:off x="185420" y="1755836"/>
            <a:ext cx="4155440" cy="261112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185420" y="2884170"/>
            <a:ext cx="815340" cy="1752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2" idx="1"/>
          </p:cNvCxnSpPr>
          <p:nvPr/>
        </p:nvCxnSpPr>
        <p:spPr>
          <a:xfrm>
            <a:off x="185420" y="3061396"/>
            <a:ext cx="352153" cy="10504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00760" y="2974848"/>
            <a:ext cx="5595801" cy="11369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376" b="576"/>
          <a:stretch/>
        </p:blipFill>
        <p:spPr>
          <a:xfrm>
            <a:off x="553719" y="4126230"/>
            <a:ext cx="6042841" cy="378714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553719" y="6387737"/>
            <a:ext cx="1170577" cy="18288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8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Online Course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Course Landing Page and Assessment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251"/>
            <a:ext cx="6858000" cy="517148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3403" y="5180171"/>
            <a:ext cx="607695" cy="19812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4" y="5378295"/>
            <a:ext cx="381965" cy="30790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1095" y="5180171"/>
            <a:ext cx="5479624" cy="4052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" b="10230"/>
          <a:stretch/>
        </p:blipFill>
        <p:spPr>
          <a:xfrm>
            <a:off x="915365" y="5585463"/>
            <a:ext cx="5705355" cy="2871891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1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Residential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Contractors &amp; Bldg.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Professionals - Resources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14975"/>
          <a:stretch/>
        </p:blipFill>
        <p:spPr>
          <a:xfrm>
            <a:off x="383458" y="1755836"/>
            <a:ext cx="6076336" cy="5310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7" y="5516490"/>
            <a:ext cx="4543064" cy="2709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158436" y="3629163"/>
            <a:ext cx="1493324" cy="1981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158437" y="3827287"/>
            <a:ext cx="959730" cy="43985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51760" y="3629163"/>
            <a:ext cx="4009471" cy="18873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87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C&amp;I,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Local Govt.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Landing Page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74561" y="7468136"/>
            <a:ext cx="5903091" cy="48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800" b="1" i="1" dirty="0" smtClean="0">
                <a:solidFill>
                  <a:schemeClr val="accent1"/>
                </a:solidFill>
              </a:rPr>
              <a:t>Education and Online Resources for Program Participants</a:t>
            </a:r>
            <a:endParaRPr lang="en-US" sz="1800" b="1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9213"/>
          <a:stretch/>
        </p:blipFill>
        <p:spPr>
          <a:xfrm>
            <a:off x="383458" y="1755836"/>
            <a:ext cx="6076336" cy="4724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1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C&amp;I,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Local Govt.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Participants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r="12920" b="371"/>
          <a:stretch/>
        </p:blipFill>
        <p:spPr>
          <a:xfrm>
            <a:off x="396240" y="1755836"/>
            <a:ext cx="6065520" cy="5384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74561" y="7468136"/>
            <a:ext cx="5903091" cy="48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800" b="1" i="1" dirty="0" smtClean="0">
                <a:solidFill>
                  <a:schemeClr val="accent1"/>
                </a:solidFill>
              </a:rPr>
              <a:t>Education and Online Resources for Program Participants</a:t>
            </a:r>
            <a:endParaRPr lang="en-US" sz="1800" b="1" i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C&amp;I,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Local Govt.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Partners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t="572" r="13270"/>
          <a:stretch/>
        </p:blipFill>
        <p:spPr>
          <a:xfrm>
            <a:off x="381000" y="1783080"/>
            <a:ext cx="6065520" cy="4737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6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C&amp;I / Local Govt.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Partners -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Online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"/>
          <a:stretch/>
        </p:blipFill>
        <p:spPr>
          <a:xfrm>
            <a:off x="431074" y="1640840"/>
            <a:ext cx="5987023" cy="6654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5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440" r="12295" b="2671"/>
          <a:stretch/>
        </p:blipFill>
        <p:spPr>
          <a:xfrm>
            <a:off x="475654" y="1504951"/>
            <a:ext cx="5906695" cy="696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Homepage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7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C&amp;I / Local Govt.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Partners -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Online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"/>
          <a:stretch/>
        </p:blipFill>
        <p:spPr>
          <a:xfrm>
            <a:off x="288834" y="1640840"/>
            <a:ext cx="5987023" cy="6654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610" b="541"/>
          <a:stretch/>
        </p:blipFill>
        <p:spPr>
          <a:xfrm>
            <a:off x="1722908" y="2513585"/>
            <a:ext cx="4868091" cy="312956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921610" y="5843841"/>
            <a:ext cx="687734" cy="19812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21610" y="2513585"/>
            <a:ext cx="801297" cy="33302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09345" y="5643154"/>
            <a:ext cx="4981654" cy="39881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992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Contact Form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t="526" r="13229" b="1"/>
          <a:stretch/>
        </p:blipFill>
        <p:spPr>
          <a:xfrm>
            <a:off x="365760" y="1783080"/>
            <a:ext cx="6096000" cy="5154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4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52400" y="7347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087120" y="4179034"/>
            <a:ext cx="4683761" cy="236400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Visit: </a:t>
            </a:r>
            <a:r>
              <a:rPr lang="en-US" sz="2800" dirty="0" smtClean="0">
                <a:solidFill>
                  <a:schemeClr val="accent1"/>
                </a:solidFill>
              </a:rPr>
              <a:t>http://njcelc.com/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Email: </a:t>
            </a:r>
            <a:r>
              <a:rPr lang="en-US" sz="2800" dirty="0" smtClean="0">
                <a:solidFill>
                  <a:schemeClr val="accent1"/>
                </a:solidFill>
              </a:rPr>
              <a:t>info@njcelc.com</a:t>
            </a:r>
          </a:p>
          <a:p>
            <a:pPr marL="0" indent="0" algn="ctr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1"/>
                </a:solidFill>
              </a:rPr>
              <a:t>Thank You!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666241" y="1940560"/>
            <a:ext cx="3525519" cy="48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1"/>
                </a:solidFill>
              </a:rPr>
              <a:t>For More Information: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4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About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336" r="12181" b="3066"/>
          <a:stretch/>
        </p:blipFill>
        <p:spPr>
          <a:xfrm>
            <a:off x="474561" y="1823721"/>
            <a:ext cx="5903091" cy="4013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74561" y="6354966"/>
            <a:ext cx="5903091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b="1" i="1" dirty="0">
                <a:solidFill>
                  <a:schemeClr val="accent1"/>
                </a:solidFill>
              </a:rPr>
              <a:t>The Clean Energy Learning Center provides online educational offerings…</a:t>
            </a:r>
            <a:endParaRPr lang="en-US" sz="1800" b="1" i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Residential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Landing Page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74561" y="6313665"/>
            <a:ext cx="5903091" cy="48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800" b="1" i="1" dirty="0" smtClean="0">
                <a:solidFill>
                  <a:schemeClr val="accent1"/>
                </a:solidFill>
              </a:rPr>
              <a:t>Education and Online Resources for Homeowners</a:t>
            </a:r>
            <a:endParaRPr lang="en-US" sz="1800" b="1" i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8984"/>
          <a:stretch/>
        </p:blipFill>
        <p:spPr>
          <a:xfrm>
            <a:off x="464574" y="1755836"/>
            <a:ext cx="5928853" cy="510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0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Residential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Homeowner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t="651" r="13226"/>
          <a:stretch/>
        </p:blipFill>
        <p:spPr>
          <a:xfrm>
            <a:off x="457200" y="1755836"/>
            <a:ext cx="5923280" cy="4158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2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Residential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Homeowner - Resources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10722"/>
          <a:stretch/>
        </p:blipFill>
        <p:spPr>
          <a:xfrm>
            <a:off x="464574" y="1755836"/>
            <a:ext cx="5928852" cy="5116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06" y="5465280"/>
            <a:ext cx="4097609" cy="281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132840" y="3845150"/>
            <a:ext cx="1480066" cy="44343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3320" y="3746090"/>
            <a:ext cx="4277195" cy="17191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132840" y="3642360"/>
            <a:ext cx="1300480" cy="20279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Residential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Contractors &amp; Bldg. Professionals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r="16287"/>
          <a:stretch/>
        </p:blipFill>
        <p:spPr>
          <a:xfrm>
            <a:off x="405580" y="1755836"/>
            <a:ext cx="6046839" cy="5938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4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5823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Residential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0" y="92779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     	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Contractors &amp; Bldg. Professionals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Online Training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441" r="13117" b="1647"/>
          <a:stretch/>
        </p:blipFill>
        <p:spPr>
          <a:xfrm>
            <a:off x="401321" y="1503400"/>
            <a:ext cx="6055360" cy="6965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7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574" r="12369" b="1683"/>
          <a:stretch/>
        </p:blipFill>
        <p:spPr>
          <a:xfrm>
            <a:off x="386081" y="1503684"/>
            <a:ext cx="4612640" cy="5248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448" r="12485" b="32111"/>
          <a:stretch/>
        </p:blipFill>
        <p:spPr>
          <a:xfrm>
            <a:off x="1610685" y="5636220"/>
            <a:ext cx="5082219" cy="2461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52400" y="734756"/>
            <a:ext cx="6858000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Registration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834890" y="4910555"/>
            <a:ext cx="1677671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/>
                </a:solidFill>
              </a:rPr>
              <a:t>Step 2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4834890" y="1656080"/>
            <a:ext cx="1677671" cy="48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1"/>
                </a:solidFill>
              </a:rPr>
              <a:t>Step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8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entation/Program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Detai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NJCEP Presentation-Master Template</Template>
  <TotalTime>324</TotalTime>
  <Words>187</Words>
  <Application>Microsoft Office PowerPoint</Application>
  <PresentationFormat>On-screen Show (4:3)</PresentationFormat>
  <Paragraphs>66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Unicode MS</vt:lpstr>
      <vt:lpstr>ＭＳ Ｐゴシック</vt:lpstr>
      <vt:lpstr>Arial</vt:lpstr>
      <vt:lpstr>Calibri</vt:lpstr>
      <vt:lpstr>Calibri Light</vt:lpstr>
      <vt:lpstr>Lato Light</vt:lpstr>
      <vt:lpstr>Wingdings</vt:lpstr>
      <vt:lpstr>Presentation/Program overview</vt:lpstr>
      <vt:lpstr>Section Cover</vt:lpstr>
      <vt:lpstr>Section Details</vt:lpstr>
      <vt:lpstr>Final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Sherri</dc:creator>
  <cp:lastModifiedBy>dme</cp:lastModifiedBy>
  <cp:revision>34</cp:revision>
  <dcterms:created xsi:type="dcterms:W3CDTF">2015-05-18T17:51:58Z</dcterms:created>
  <dcterms:modified xsi:type="dcterms:W3CDTF">2017-03-30T21:06:31Z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7" name="ArticulateGUID">
    <vt:lpwstr>7735264E-DF13-4B35-A72D-5A92FE7150F0</vt:lpwstr>
  </property>
  <property fmtid="{D5CDD505-2E9C-101B-9397-08002B2CF9AE}" pid="8" name="ArticulatePath">
    <vt:lpwstr>BPU_Template</vt:lpwstr>
  </property>
</Properties>
</file>